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4" r:id="rId7"/>
    <p:sldId id="261" r:id="rId8"/>
    <p:sldId id="262" r:id="rId9"/>
    <p:sldId id="266" r:id="rId10"/>
    <p:sldId id="265"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varScale="1">
        <p:scale>
          <a:sx n="69" d="100"/>
          <a:sy n="69" d="100"/>
        </p:scale>
        <p:origin x="-142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3/12/2019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3/12/2019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3/12/2019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3/12/2019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3/12/2019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3/12/2019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3/12/2019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3/12/2019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3/12/2019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3/12/2019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3/12/2019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3/12/2019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Political Communication</a:t>
            </a:r>
            <a:endParaRPr lang="en-US" dirty="0"/>
          </a:p>
        </p:txBody>
      </p:sp>
      <p:sp>
        <p:nvSpPr>
          <p:cNvPr id="3" name="Subtitle 2"/>
          <p:cNvSpPr>
            <a:spLocks noGrp="1"/>
          </p:cNvSpPr>
          <p:nvPr>
            <p:ph type="subTitle" idx="1"/>
          </p:nvPr>
        </p:nvSpPr>
        <p:spPr/>
        <p:txBody>
          <a:bodyPr>
            <a:normAutofit fontScale="77500" lnSpcReduction="20000"/>
          </a:bodyPr>
          <a:lstStyle/>
          <a:p>
            <a:r>
              <a:rPr lang="en-US" b="1" dirty="0"/>
              <a:t>Voting Behaviors and political participation in Pakistan </a:t>
            </a:r>
            <a:endParaRPr lang="en-US" dirty="0"/>
          </a:p>
          <a:p>
            <a:r>
              <a:rPr lang="en-US" dirty="0" smtClean="0"/>
              <a:t>Lecture # 5 </a:t>
            </a:r>
          </a:p>
          <a:p>
            <a:r>
              <a:rPr lang="en-US" dirty="0" smtClean="0"/>
              <a:t>Course Instructor : </a:t>
            </a:r>
            <a:r>
              <a:rPr lang="en-US" dirty="0" err="1" smtClean="0"/>
              <a:t>Abida</a:t>
            </a:r>
            <a:r>
              <a:rPr lang="en-US" dirty="0" smtClean="0"/>
              <a:t> </a:t>
            </a:r>
            <a:r>
              <a:rPr lang="en-US" dirty="0" err="1" smtClean="0"/>
              <a:t>Noureen</a:t>
            </a:r>
            <a:r>
              <a:rPr lang="en-US" dirty="0" smtClean="0"/>
              <a:t> </a:t>
            </a:r>
            <a:endParaRPr lang="en-US" dirty="0"/>
          </a:p>
        </p:txBody>
      </p:sp>
    </p:spTree>
    <p:extLst>
      <p:ext uri="{BB962C8B-B14F-4D97-AF65-F5344CB8AC3E}">
        <p14:creationId xmlns:p14="http://schemas.microsoft.com/office/powerpoint/2010/main" val="2234018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buNone/>
            </a:pPr>
            <a:r>
              <a:rPr lang="en-US" dirty="0" smtClean="0"/>
              <a:t>In </a:t>
            </a:r>
            <a:r>
              <a:rPr lang="en-US" dirty="0"/>
              <a:t>Pakistani history the political </a:t>
            </a:r>
            <a:r>
              <a:rPr lang="en-US" dirty="0" smtClean="0"/>
              <a:t>system </a:t>
            </a:r>
            <a:r>
              <a:rPr lang="en-US" dirty="0"/>
              <a:t>favored the feudalists, industrialist, inherited politics, and the illiterate economically strong and corrupt people. </a:t>
            </a:r>
          </a:p>
          <a:p>
            <a:r>
              <a:rPr lang="en-US" dirty="0"/>
              <a:t>That’s why people don’t take the interest due to the lack of trust on the whole political system. Due to the lack of interest </a:t>
            </a:r>
          </a:p>
          <a:p>
            <a:r>
              <a:rPr lang="en-US" dirty="0"/>
              <a:t>on politicians the voting turnout in Pakistan is very low and especially youth a major chunk of the population is cut of the </a:t>
            </a:r>
            <a:r>
              <a:rPr lang="en-US" dirty="0" smtClean="0"/>
              <a:t>whole </a:t>
            </a:r>
            <a:r>
              <a:rPr lang="en-US" dirty="0"/>
              <a:t>political process. The Pakistani political system also not favored to those who don’t contain much wealth that’s why </a:t>
            </a:r>
            <a:r>
              <a:rPr lang="en-US" dirty="0" smtClean="0"/>
              <a:t>the lay man cannot contest the election in general seats. </a:t>
            </a:r>
            <a:endParaRPr lang="en-US" dirty="0"/>
          </a:p>
        </p:txBody>
      </p:sp>
      <p:sp>
        <p:nvSpPr>
          <p:cNvPr id="2" name="Title 1"/>
          <p:cNvSpPr>
            <a:spLocks noGrp="1"/>
          </p:cNvSpPr>
          <p:nvPr>
            <p:ph type="title"/>
          </p:nvPr>
        </p:nvSpPr>
        <p:spPr/>
        <p:txBody>
          <a:bodyPr/>
          <a:lstStyle/>
          <a:p>
            <a:r>
              <a:rPr lang="en-US" dirty="0" smtClean="0"/>
              <a:t>Major Issues </a:t>
            </a:r>
            <a:endParaRPr lang="en-US" dirty="0"/>
          </a:p>
        </p:txBody>
      </p:sp>
    </p:spTree>
    <p:extLst>
      <p:ext uri="{BB962C8B-B14F-4D97-AF65-F5344CB8AC3E}">
        <p14:creationId xmlns:p14="http://schemas.microsoft.com/office/powerpoint/2010/main" val="678840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So, it is suggested that the proper legislation and encourage to working class, educated middle class, youth and women to take part in the electoral process and paved the ways and encourage the lay man on politics. </a:t>
            </a:r>
          </a:p>
          <a:p>
            <a:endParaRPr lang="en-US" dirty="0"/>
          </a:p>
        </p:txBody>
      </p:sp>
      <p:sp>
        <p:nvSpPr>
          <p:cNvPr id="3" name="Title 2"/>
          <p:cNvSpPr>
            <a:spLocks noGrp="1"/>
          </p:cNvSpPr>
          <p:nvPr>
            <p:ph type="title"/>
          </p:nvPr>
        </p:nvSpPr>
        <p:spPr/>
        <p:txBody>
          <a:bodyPr/>
          <a:lstStyle/>
          <a:p>
            <a:r>
              <a:rPr lang="en-US" smtClean="0"/>
              <a:t>Suggestion </a:t>
            </a:r>
            <a:endParaRPr lang="en-US"/>
          </a:p>
        </p:txBody>
      </p:sp>
    </p:spTree>
    <p:extLst>
      <p:ext uri="{BB962C8B-B14F-4D97-AF65-F5344CB8AC3E}">
        <p14:creationId xmlns:p14="http://schemas.microsoft.com/office/powerpoint/2010/main" val="846799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Voting thus, is a means of aggregating individual preferences into collective decision in an election, the action of formally indicating one's choice of candidate or political party at an </a:t>
            </a:r>
            <a:r>
              <a:rPr lang="en-US" dirty="0" smtClean="0"/>
              <a:t>election</a:t>
            </a:r>
          </a:p>
          <a:p>
            <a:r>
              <a:rPr lang="en-US" dirty="0"/>
              <a:t>Voters tend to choose candidates whom they perceived as benefiting them the most and as having a reasonable chance of winning.</a:t>
            </a:r>
          </a:p>
        </p:txBody>
      </p:sp>
      <p:sp>
        <p:nvSpPr>
          <p:cNvPr id="2" name="Title 1"/>
          <p:cNvSpPr>
            <a:spLocks noGrp="1"/>
          </p:cNvSpPr>
          <p:nvPr>
            <p:ph type="title"/>
          </p:nvPr>
        </p:nvSpPr>
        <p:spPr/>
        <p:txBody>
          <a:bodyPr>
            <a:normAutofit fontScale="90000"/>
          </a:bodyPr>
          <a:lstStyle/>
          <a:p>
            <a:r>
              <a:rPr lang="en-US" b="1" dirty="0"/>
              <a:t>Voting Behaviors</a:t>
            </a:r>
            <a:r>
              <a:rPr lang="en-US" dirty="0"/>
              <a:t/>
            </a:r>
            <a:br>
              <a:rPr lang="en-US" dirty="0"/>
            </a:br>
            <a:endParaRPr lang="en-US" dirty="0"/>
          </a:p>
        </p:txBody>
      </p:sp>
    </p:spTree>
    <p:extLst>
      <p:ext uri="{BB962C8B-B14F-4D97-AF65-F5344CB8AC3E}">
        <p14:creationId xmlns:p14="http://schemas.microsoft.com/office/powerpoint/2010/main" val="188367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Voting </a:t>
            </a:r>
            <a:r>
              <a:rPr lang="en-US" dirty="0" err="1"/>
              <a:t>behaviour</a:t>
            </a:r>
            <a:r>
              <a:rPr lang="en-US" dirty="0"/>
              <a:t> is determined by the political attitudes, assumptions, policy preferences, and partisan loyalties of individuals and the political and institutional context within which they cast their votes in an election.</a:t>
            </a:r>
          </a:p>
        </p:txBody>
      </p:sp>
      <p:sp>
        <p:nvSpPr>
          <p:cNvPr id="2" name="Title 1"/>
          <p:cNvSpPr>
            <a:spLocks noGrp="1"/>
          </p:cNvSpPr>
          <p:nvPr>
            <p:ph type="title"/>
          </p:nvPr>
        </p:nvSpPr>
        <p:spPr/>
        <p:txBody>
          <a:bodyPr>
            <a:normAutofit fontScale="90000"/>
          </a:bodyPr>
          <a:lstStyle/>
          <a:p>
            <a:r>
              <a:rPr lang="en-US" dirty="0" smtClean="0"/>
              <a:t>Factors Effecting Voting Behaviors</a:t>
            </a:r>
            <a:endParaRPr lang="en-US" dirty="0"/>
          </a:p>
        </p:txBody>
      </p:sp>
    </p:spTree>
    <p:extLst>
      <p:ext uri="{BB962C8B-B14F-4D97-AF65-F5344CB8AC3E}">
        <p14:creationId xmlns:p14="http://schemas.microsoft.com/office/powerpoint/2010/main" val="663733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a:t>The assessment of voting pattern consistently focuses on the determinants of why people vote as they do and how they arrive at the decisions they make. </a:t>
            </a:r>
            <a:endParaRPr lang="en-US" dirty="0" smtClean="0"/>
          </a:p>
          <a:p>
            <a:r>
              <a:rPr lang="en-US" dirty="0" smtClean="0"/>
              <a:t>Most </a:t>
            </a:r>
            <a:r>
              <a:rPr lang="en-US" dirty="0"/>
              <a:t>attention has been, however, to the </a:t>
            </a:r>
            <a:r>
              <a:rPr lang="en-US" dirty="0" err="1"/>
              <a:t>behaviour</a:t>
            </a:r>
            <a:r>
              <a:rPr lang="en-US" dirty="0"/>
              <a:t> of the mass electorate.  </a:t>
            </a:r>
            <a:endParaRPr lang="en-US" dirty="0" smtClean="0"/>
          </a:p>
          <a:p>
            <a:r>
              <a:rPr lang="en-US" dirty="0" smtClean="0"/>
              <a:t>A </a:t>
            </a:r>
            <a:r>
              <a:rPr lang="en-US" dirty="0"/>
              <a:t>variety of research on the study of voting </a:t>
            </a:r>
            <a:r>
              <a:rPr lang="en-US" dirty="0" err="1"/>
              <a:t>behaviour</a:t>
            </a:r>
            <a:r>
              <a:rPr lang="en-US" dirty="0"/>
              <a:t> has identified two major types of factors, which can be broadly categorized as </a:t>
            </a:r>
            <a:endParaRPr lang="en-US" dirty="0" smtClean="0"/>
          </a:p>
          <a:p>
            <a:r>
              <a:rPr lang="en-US" dirty="0" smtClean="0"/>
              <a:t>sociological </a:t>
            </a:r>
            <a:r>
              <a:rPr lang="en-US" dirty="0"/>
              <a:t>(demographic, social, and economic attributes) </a:t>
            </a:r>
            <a:r>
              <a:rPr lang="en-US" dirty="0" smtClean="0"/>
              <a:t>and</a:t>
            </a:r>
          </a:p>
          <a:p>
            <a:r>
              <a:rPr lang="en-US" dirty="0" smtClean="0"/>
              <a:t> </a:t>
            </a:r>
            <a:r>
              <a:rPr lang="en-US" dirty="0"/>
              <a:t>psychological (politically relevant attitudes, beliefs and values</a:t>
            </a:r>
            <a:r>
              <a:rPr lang="en-US" dirty="0" smtClean="0"/>
              <a:t>).</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596130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109728" indent="0">
              <a:buNone/>
            </a:pPr>
            <a:r>
              <a:rPr lang="en-US" dirty="0" smtClean="0"/>
              <a:t>variables </a:t>
            </a:r>
            <a:r>
              <a:rPr lang="en-US" dirty="0"/>
              <a:t>such as </a:t>
            </a:r>
            <a:endParaRPr lang="en-US" dirty="0" smtClean="0"/>
          </a:p>
          <a:p>
            <a:r>
              <a:rPr lang="en-US" dirty="0" smtClean="0"/>
              <a:t>education;</a:t>
            </a:r>
          </a:p>
          <a:p>
            <a:r>
              <a:rPr lang="en-US" dirty="0"/>
              <a:t> </a:t>
            </a:r>
            <a:r>
              <a:rPr lang="en-US" dirty="0" smtClean="0"/>
              <a:t>income </a:t>
            </a:r>
            <a:r>
              <a:rPr lang="en-US" dirty="0"/>
              <a:t>and unemployment;  </a:t>
            </a:r>
            <a:endParaRPr lang="en-US" dirty="0" smtClean="0"/>
          </a:p>
          <a:p>
            <a:r>
              <a:rPr lang="en-US" dirty="0" smtClean="0"/>
              <a:t>importance </a:t>
            </a:r>
            <a:r>
              <a:rPr lang="en-US" dirty="0"/>
              <a:t>of party support or attachment; </a:t>
            </a:r>
            <a:endParaRPr lang="en-US" dirty="0" smtClean="0"/>
          </a:p>
          <a:p>
            <a:r>
              <a:rPr lang="en-US" dirty="0" smtClean="0"/>
              <a:t>perception </a:t>
            </a:r>
            <a:r>
              <a:rPr lang="en-US" dirty="0"/>
              <a:t>of issues; </a:t>
            </a:r>
            <a:endParaRPr lang="en-US" dirty="0" smtClean="0"/>
          </a:p>
          <a:p>
            <a:r>
              <a:rPr lang="en-US" dirty="0" smtClean="0"/>
              <a:t>ideology </a:t>
            </a:r>
            <a:r>
              <a:rPr lang="en-US" dirty="0"/>
              <a:t>and issues; </a:t>
            </a:r>
            <a:endParaRPr lang="en-US" dirty="0" smtClean="0"/>
          </a:p>
          <a:p>
            <a:r>
              <a:rPr lang="en-US" dirty="0"/>
              <a:t> partisanship; </a:t>
            </a:r>
            <a:endParaRPr lang="en-US" dirty="0" smtClean="0"/>
          </a:p>
          <a:p>
            <a:r>
              <a:rPr lang="en-US" dirty="0" smtClean="0"/>
              <a:t>evaluation </a:t>
            </a:r>
            <a:r>
              <a:rPr lang="en-US" dirty="0"/>
              <a:t>of leaders or the top candidates; </a:t>
            </a:r>
            <a:r>
              <a:rPr lang="en-US" dirty="0" smtClean="0"/>
              <a:t>etc</a:t>
            </a:r>
            <a:r>
              <a:rPr lang="en-US" dirty="0"/>
              <a:t>., have generally been found to associate with voting </a:t>
            </a:r>
            <a:r>
              <a:rPr lang="en-US" dirty="0" err="1"/>
              <a:t>behaviour</a:t>
            </a:r>
            <a:r>
              <a:rPr lang="en-US" dirty="0"/>
              <a:t> of the electorate. Some of the selected predicators of voting </a:t>
            </a:r>
            <a:r>
              <a:rPr lang="en-US" dirty="0" err="1"/>
              <a:t>behaviour</a:t>
            </a:r>
            <a:r>
              <a:rPr lang="en-US" dirty="0"/>
              <a:t> for this study are analyzed as follows:</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6760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 </a:t>
            </a:r>
            <a:r>
              <a:rPr lang="en-US" dirty="0"/>
              <a:t>people of Pakistan do not have a lot of experience in elections. The first general </a:t>
            </a:r>
            <a:r>
              <a:rPr lang="en-US" dirty="0" smtClean="0"/>
              <a:t>elections </a:t>
            </a:r>
            <a:r>
              <a:rPr lang="en-US" dirty="0"/>
              <a:t>in Pakistan were held in 1970, twenty three years after independence. </a:t>
            </a:r>
            <a:endParaRPr lang="en-US" dirty="0" smtClean="0"/>
          </a:p>
        </p:txBody>
      </p:sp>
      <p:sp>
        <p:nvSpPr>
          <p:cNvPr id="2" name="Title 1"/>
          <p:cNvSpPr>
            <a:spLocks noGrp="1"/>
          </p:cNvSpPr>
          <p:nvPr>
            <p:ph type="title"/>
          </p:nvPr>
        </p:nvSpPr>
        <p:spPr/>
        <p:txBody>
          <a:bodyPr/>
          <a:lstStyle/>
          <a:p>
            <a:r>
              <a:rPr lang="en-US" dirty="0" smtClean="0"/>
              <a:t>Politics in Pakistan</a:t>
            </a:r>
            <a:endParaRPr lang="en-US" dirty="0"/>
          </a:p>
        </p:txBody>
      </p:sp>
    </p:spTree>
    <p:extLst>
      <p:ext uri="{BB962C8B-B14F-4D97-AF65-F5344CB8AC3E}">
        <p14:creationId xmlns:p14="http://schemas.microsoft.com/office/powerpoint/2010/main" val="648116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a:t>The experience of fair elections as well as independent media is not an old subject for Pakistan. </a:t>
            </a:r>
            <a:endParaRPr lang="en-US" dirty="0" smtClean="0"/>
          </a:p>
          <a:p>
            <a:r>
              <a:rPr lang="en-US" dirty="0" smtClean="0"/>
              <a:t>The </a:t>
            </a:r>
            <a:r>
              <a:rPr lang="en-US" dirty="0"/>
              <a:t>very first opportunity that media received to play its role in generating political awareness among public, although restricted and new born, is in the General Elections of 2002 which were held under the strict and biased control of Musharraf government. But </a:t>
            </a:r>
            <a:r>
              <a:rPr lang="en-US" dirty="0" err="1"/>
              <a:t>media‟s</a:t>
            </a:r>
            <a:r>
              <a:rPr lang="en-US" dirty="0"/>
              <a:t> impact with its full maturity and resources can be witnessed through the part it played in the General Elections of 2008 and 2013. </a:t>
            </a:r>
          </a:p>
        </p:txBody>
      </p:sp>
      <p:sp>
        <p:nvSpPr>
          <p:cNvPr id="2" name="Title 1"/>
          <p:cNvSpPr>
            <a:spLocks noGrp="1"/>
          </p:cNvSpPr>
          <p:nvPr>
            <p:ph type="title"/>
          </p:nvPr>
        </p:nvSpPr>
        <p:spPr/>
        <p:txBody>
          <a:bodyPr/>
          <a:lstStyle/>
          <a:p>
            <a:r>
              <a:rPr lang="en-US" dirty="0" smtClean="0"/>
              <a:t>Voting Behavior in Pakistan</a:t>
            </a:r>
            <a:endParaRPr lang="en-US" dirty="0"/>
          </a:p>
        </p:txBody>
      </p:sp>
    </p:spTree>
    <p:extLst>
      <p:ext uri="{BB962C8B-B14F-4D97-AF65-F5344CB8AC3E}">
        <p14:creationId xmlns:p14="http://schemas.microsoft.com/office/powerpoint/2010/main" val="737296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a:t>Several factors contribute towards the formulation of voting behavior of electorates with varying intensities</a:t>
            </a:r>
            <a:r>
              <a:rPr lang="en-US" dirty="0" smtClean="0"/>
              <a:t>.</a:t>
            </a:r>
          </a:p>
          <a:p>
            <a:r>
              <a:rPr lang="en-US" dirty="0" smtClean="0"/>
              <a:t> </a:t>
            </a:r>
            <a:r>
              <a:rPr lang="en-US" dirty="0"/>
              <a:t>This may range from a number of social identities including class, religion, race, ethnicity, gender, language, occupation as well as political campaigns, affiliations with some association, peer groups, and support for specific ideology, policy or agenda. </a:t>
            </a:r>
            <a:endParaRPr lang="en-US" dirty="0" smtClean="0"/>
          </a:p>
          <a:p>
            <a:r>
              <a:rPr lang="en-US" dirty="0" smtClean="0"/>
              <a:t>But </a:t>
            </a:r>
            <a:r>
              <a:rPr lang="en-US" dirty="0"/>
              <a:t>these </a:t>
            </a:r>
            <a:r>
              <a:rPr lang="en-US" dirty="0" err="1"/>
              <a:t>can‟t</a:t>
            </a:r>
            <a:r>
              <a:rPr lang="en-US" dirty="0"/>
              <a:t> be claimed as the only forces because any experience, history, political culture, values </a:t>
            </a:r>
            <a:r>
              <a:rPr lang="en-US" dirty="0" smtClean="0"/>
              <a:t>can </a:t>
            </a:r>
            <a:r>
              <a:rPr lang="en-US" dirty="0"/>
              <a:t>also help shaping a specific voting behavior. </a:t>
            </a:r>
            <a:endParaRPr lang="en-US" dirty="0" smtClean="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028529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Lack of Interest</a:t>
            </a:r>
          </a:p>
          <a:p>
            <a:r>
              <a:rPr lang="en-US" dirty="0" smtClean="0"/>
              <a:t>Illiteracy </a:t>
            </a:r>
          </a:p>
          <a:p>
            <a:r>
              <a:rPr lang="en-US" dirty="0" smtClean="0"/>
              <a:t>Corruption </a:t>
            </a:r>
          </a:p>
          <a:p>
            <a:r>
              <a:rPr lang="en-US" dirty="0" smtClean="0"/>
              <a:t>Inherited politics </a:t>
            </a:r>
          </a:p>
          <a:p>
            <a:r>
              <a:rPr lang="en-US" dirty="0" smtClean="0"/>
              <a:t>Youth Participation </a:t>
            </a:r>
          </a:p>
          <a:p>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16863361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TotalTime>
  <Words>532</Words>
  <Application>Microsoft Office PowerPoint</Application>
  <PresentationFormat>On-screen Show (4:3)</PresentationFormat>
  <Paragraphs>41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Political Communication</vt:lpstr>
      <vt:lpstr>Voting Behaviors </vt:lpstr>
      <vt:lpstr>Factors Effecting Voting Behaviors</vt:lpstr>
      <vt:lpstr>PowerPoint Presentation</vt:lpstr>
      <vt:lpstr>PowerPoint Presentation</vt:lpstr>
      <vt:lpstr>Politics in Pakistan</vt:lpstr>
      <vt:lpstr>Voting Behavior in Pakistan</vt:lpstr>
      <vt:lpstr>PowerPoint Presentation</vt:lpstr>
      <vt:lpstr>PowerPoint Presentation</vt:lpstr>
      <vt:lpstr>Major Issues </vt:lpstr>
      <vt:lpstr>Suggestion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Political Communication</dc:title>
  <dc:creator>Dua Computers</dc:creator>
  <cp:lastModifiedBy>Dua Computers</cp:lastModifiedBy>
  <cp:revision>6</cp:revision>
  <dcterms:created xsi:type="dcterms:W3CDTF">2006-08-16T00:00:00Z</dcterms:created>
  <dcterms:modified xsi:type="dcterms:W3CDTF">2019-03-12T08:09:01Z</dcterms:modified>
</cp:coreProperties>
</file>